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1"/>
  </p:notesMasterIdLst>
  <p:handoutMasterIdLst>
    <p:handoutMasterId r:id="rId12"/>
  </p:handoutMasterIdLst>
  <p:sldIdLst>
    <p:sldId id="260" r:id="rId7"/>
    <p:sldId id="302" r:id="rId8"/>
    <p:sldId id="306" r:id="rId9"/>
    <p:sldId id="305" r:id="rId1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206E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723" autoAdjust="0"/>
  </p:normalViewPr>
  <p:slideViewPr>
    <p:cSldViewPr showGuides="1">
      <p:cViewPr varScale="1">
        <p:scale>
          <a:sx n="123" d="100"/>
          <a:sy n="123" d="100"/>
        </p:scale>
        <p:origin x="1254" y="9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theme" Target="theme/theme1.xml"/><Relationship Id="rId10" Type="http://schemas.openxmlformats.org/officeDocument/2006/relationships/slide" Target="slides/slide4.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4/28/2017</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4/28/2017</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dirty="0"/>
          </a:p>
        </p:txBody>
      </p:sp>
    </p:spTree>
    <p:extLst>
      <p:ext uri="{BB962C8B-B14F-4D97-AF65-F5344CB8AC3E}">
        <p14:creationId xmlns:p14="http://schemas.microsoft.com/office/powerpoint/2010/main" val="17127511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dirty="0"/>
          </a:p>
        </p:txBody>
      </p:sp>
    </p:spTree>
    <p:extLst>
      <p:ext uri="{BB962C8B-B14F-4D97-AF65-F5344CB8AC3E}">
        <p14:creationId xmlns:p14="http://schemas.microsoft.com/office/powerpoint/2010/main" val="18932869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16945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412906" y="2413338"/>
            <a:ext cx="5959694" cy="1815882"/>
          </a:xfrm>
          <a:prstGeom prst="rect">
            <a:avLst/>
          </a:prstGeom>
          <a:noFill/>
        </p:spPr>
        <p:txBody>
          <a:bodyPr wrap="square" rtlCol="0">
            <a:spAutoFit/>
          </a:bodyPr>
          <a:lstStyle/>
          <a:p>
            <a:r>
              <a:rPr lang="en-US" sz="2400" b="1" dirty="0" smtClean="0"/>
              <a:t>RMGRR to Correct Transcription of RMGRR134</a:t>
            </a:r>
          </a:p>
          <a:p>
            <a:r>
              <a:rPr lang="en-US" sz="2800" b="1" dirty="0" smtClean="0"/>
              <a:t> </a:t>
            </a:r>
            <a:endParaRPr lang="en-US" sz="2800" dirty="0"/>
          </a:p>
          <a:p>
            <a:r>
              <a:rPr lang="en-US" dirty="0" smtClean="0"/>
              <a:t>RMS</a:t>
            </a:r>
          </a:p>
          <a:p>
            <a:r>
              <a:rPr lang="en-US" dirty="0" smtClean="0"/>
              <a:t>May 2, 2017</a:t>
            </a:r>
            <a:endParaRPr lang="en-US"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000" dirty="0" smtClean="0"/>
              <a:t>RMGRR to Correct Transcription of RMGRR134</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
        <p:nvSpPr>
          <p:cNvPr id="6" name="TextBox 5"/>
          <p:cNvSpPr txBox="1"/>
          <p:nvPr/>
        </p:nvSpPr>
        <p:spPr>
          <a:xfrm>
            <a:off x="533400" y="1143000"/>
            <a:ext cx="6732215" cy="3693319"/>
          </a:xfrm>
          <a:prstGeom prst="rect">
            <a:avLst/>
          </a:prstGeom>
          <a:noFill/>
        </p:spPr>
        <p:txBody>
          <a:bodyPr wrap="square" rtlCol="0">
            <a:spAutoFit/>
          </a:bodyPr>
          <a:lstStyle/>
          <a:p>
            <a:r>
              <a:rPr lang="en-US" dirty="0" smtClean="0"/>
              <a:t>As per standard ERCOT practice, acronym explanations were incorporated into RMGRR134, Allow AMS Data Submittal Process for TDSP-Read Non-Modeled Generators, </a:t>
            </a:r>
            <a:r>
              <a:rPr lang="en-US" dirty="0"/>
              <a:t>upon </a:t>
            </a:r>
            <a:r>
              <a:rPr lang="en-US" dirty="0" smtClean="0"/>
              <a:t>implementation.  In this case “Load Serving Entity” was inserted for the “LSE” file format, which in the context of the impacted language refers to “</a:t>
            </a:r>
            <a:r>
              <a:rPr lang="en-US" dirty="0" err="1" smtClean="0"/>
              <a:t>LodeStar</a:t>
            </a:r>
            <a:r>
              <a:rPr lang="en-US" dirty="0" smtClean="0"/>
              <a:t> </a:t>
            </a:r>
            <a:r>
              <a:rPr lang="en-US" dirty="0" smtClean="0"/>
              <a:t>Enhanced”.  </a:t>
            </a:r>
          </a:p>
          <a:p>
            <a:endParaRPr lang="en-US" dirty="0" smtClean="0"/>
          </a:p>
          <a:p>
            <a:r>
              <a:rPr lang="en-US" dirty="0" smtClean="0"/>
              <a:t>Consequently, ERCOT plans to submit an Administrative RGMRR to change “LSE (Load Serving Entity)” to “.</a:t>
            </a:r>
            <a:r>
              <a:rPr lang="en-US" dirty="0" err="1" smtClean="0"/>
              <a:t>lse</a:t>
            </a:r>
            <a:r>
              <a:rPr lang="en-US" dirty="0" smtClean="0"/>
              <a:t>” in Retail Market Guide Section </a:t>
            </a:r>
            <a:r>
              <a:rPr lang="en-US" dirty="0" smtClean="0"/>
              <a:t>7.14.5 and add double-quotes around the filename called out in 7.15.2(4) which also uses the acronym LSE </a:t>
            </a:r>
            <a:r>
              <a:rPr lang="en-US" dirty="0" smtClean="0"/>
              <a:t>in the context of “</a:t>
            </a:r>
            <a:r>
              <a:rPr lang="en-US" dirty="0" err="1" smtClean="0"/>
              <a:t>LodeStar</a:t>
            </a:r>
            <a:r>
              <a:rPr lang="en-US" dirty="0" smtClean="0"/>
              <a:t> Enhanced”.</a:t>
            </a:r>
            <a:endParaRPr lang="en-US" dirty="0" smtClean="0"/>
          </a:p>
          <a:p>
            <a:endParaRPr lang="en-US" dirty="0"/>
          </a:p>
        </p:txBody>
      </p:sp>
    </p:spTree>
    <p:extLst>
      <p:ext uri="{BB962C8B-B14F-4D97-AF65-F5344CB8AC3E}">
        <p14:creationId xmlns:p14="http://schemas.microsoft.com/office/powerpoint/2010/main" val="6447679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000" dirty="0" smtClean="0"/>
              <a:t>RMGRR to Correct Transcription of RMGRR134</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sp>
        <p:nvSpPr>
          <p:cNvPr id="6" name="TextBox 5"/>
          <p:cNvSpPr txBox="1"/>
          <p:nvPr/>
        </p:nvSpPr>
        <p:spPr>
          <a:xfrm>
            <a:off x="533400" y="1143000"/>
            <a:ext cx="6732215" cy="3939540"/>
          </a:xfrm>
          <a:prstGeom prst="rect">
            <a:avLst/>
          </a:prstGeom>
          <a:noFill/>
        </p:spPr>
        <p:txBody>
          <a:bodyPr wrap="square" rtlCol="0">
            <a:spAutoFit/>
          </a:bodyPr>
          <a:lstStyle/>
          <a:p>
            <a:r>
              <a:rPr lang="en-US" dirty="0" smtClean="0"/>
              <a:t>For reference, per Retail Market Guide Section 3.1(5)(a), </a:t>
            </a:r>
          </a:p>
          <a:p>
            <a:pPr lvl="1"/>
            <a:r>
              <a:rPr lang="en-US" sz="1400" dirty="0"/>
              <a:t>ERCOT may make non-substantive corrections at any time during the processing of a particular RMGRR.  Under certain circumstances, however, the RMG can also be revised by ERCOT rather than using the RMGRR process outlined in this Section.  </a:t>
            </a:r>
          </a:p>
          <a:p>
            <a:pPr lvl="2"/>
            <a:r>
              <a:rPr lang="en-US" sz="1400" dirty="0"/>
              <a:t>(a)	This type of revision is referred to as an “Administrative RMGRR” or “Administrative Changes” and shall consist of non-substantive corrections, such as typos (excluding grammatical changes), internal references (including table of contents), </a:t>
            </a:r>
            <a:r>
              <a:rPr lang="en-US" sz="1400" u="sng" dirty="0"/>
              <a:t>improper use of acronyms</a:t>
            </a:r>
            <a:r>
              <a:rPr lang="en-US" sz="1400" dirty="0"/>
              <a:t>, references to ERCOT Protocols, PUCT Substantive Rules, the Public Utility Regulatory Act (PURA), NERC regulations, Federal Energy Regulatory Commission (FERC) rules, etc., and revisions for the purpose of maintaining consistency between Section 3, Retail Market Guide Revision Process, and Protocol Section 21, Revision Request Process. </a:t>
            </a:r>
            <a:r>
              <a:rPr lang="en-US" sz="1400" b="1" i="1" dirty="0"/>
              <a:t> </a:t>
            </a:r>
            <a:endParaRPr lang="en-US" sz="1400" dirty="0"/>
          </a:p>
          <a:p>
            <a:endParaRPr lang="en-US" dirty="0" smtClean="0"/>
          </a:p>
          <a:p>
            <a:endParaRPr lang="en-US" dirty="0"/>
          </a:p>
        </p:txBody>
      </p:sp>
    </p:spTree>
    <p:extLst>
      <p:ext uri="{BB962C8B-B14F-4D97-AF65-F5344CB8AC3E}">
        <p14:creationId xmlns:p14="http://schemas.microsoft.com/office/powerpoint/2010/main" val="30127595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
        <p:nvSpPr>
          <p:cNvPr id="6" name="Content Placeholder 2"/>
          <p:cNvSpPr txBox="1">
            <a:spLocks/>
          </p:cNvSpPr>
          <p:nvPr/>
        </p:nvSpPr>
        <p:spPr>
          <a:xfrm>
            <a:off x="5791200" y="3228945"/>
            <a:ext cx="2237874" cy="400110"/>
          </a:xfrm>
          <a:prstGeom prst="rect">
            <a:avLst/>
          </a:prstGeom>
        </p:spPr>
        <p:txBody>
          <a:bodyPr wrap="square">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2000" dirty="0" smtClean="0"/>
              <a:t>Questions</a:t>
            </a:r>
            <a:endParaRPr lang="en-US" sz="1600" dirty="0"/>
          </a:p>
        </p:txBody>
      </p:sp>
      <p:pic>
        <p:nvPicPr>
          <p:cNvPr id="7" name="Picture 1"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838200"/>
            <a:ext cx="5791200" cy="5433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le 1"/>
          <p:cNvSpPr txBox="1">
            <a:spLocks/>
          </p:cNvSpPr>
          <p:nvPr/>
        </p:nvSpPr>
        <p:spPr>
          <a:xfrm>
            <a:off x="381000" y="243682"/>
            <a:ext cx="8458200" cy="518318"/>
          </a:xfrm>
          <a:prstGeom prst="rect">
            <a:avLst/>
          </a:prstGeom>
        </p:spPr>
        <p:txBody>
          <a:bodyPr/>
          <a:lstStyle>
            <a:lvl1pPr algn="l" defTabSz="914400" rtl="0" eaLnBrk="1" latinLnBrk="0" hangingPunct="1">
              <a:spcBef>
                <a:spcPct val="0"/>
              </a:spcBef>
              <a:buNone/>
              <a:defRPr sz="2800" b="1" kern="1200">
                <a:solidFill>
                  <a:schemeClr val="accent1"/>
                </a:solidFill>
                <a:latin typeface="+mj-lt"/>
                <a:ea typeface="+mj-ea"/>
                <a:cs typeface="+mj-cs"/>
              </a:defRPr>
            </a:lvl1pPr>
          </a:lstStyle>
          <a:p>
            <a:r>
              <a:rPr lang="en-US" sz="2000" smtClean="0"/>
              <a:t>RMGRR to Correct Transcription of RMGRR134</a:t>
            </a:r>
            <a:endParaRPr lang="en-US" sz="2000" dirty="0"/>
          </a:p>
        </p:txBody>
      </p:sp>
    </p:spTree>
    <p:extLst>
      <p:ext uri="{BB962C8B-B14F-4D97-AF65-F5344CB8AC3E}">
        <p14:creationId xmlns:p14="http://schemas.microsoft.com/office/powerpoint/2010/main" val="4094268638"/>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2700">
          <a:solidFill>
            <a:schemeClr val="tx1"/>
          </a:solidFill>
        </a:ln>
      </a:spPr>
      <a:bodyPr rtlCol="0" anchor="ctr"/>
      <a:lstStyle>
        <a:defPPr algn="ctr">
          <a:defRPr sz="14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0884B7F-5407-4A7E-885F-D19D0E5ED726}">
  <ds:schemaRefs>
    <ds:schemaRef ds:uri="http://schemas.microsoft.com/sharepoint/v3/contenttype/forms"/>
  </ds:schemaRefs>
</ds:datastoreItem>
</file>

<file path=customXml/itemProps2.xml><?xml version="1.0" encoding="utf-8"?>
<ds:datastoreItem xmlns:ds="http://schemas.openxmlformats.org/officeDocument/2006/customXml" ds:itemID="{B248F63C-08AC-4CDD-B36F-0851B11853CB}">
  <ds:schemaRefs>
    <ds:schemaRef ds:uri="http://purl.org/dc/elements/1.1/"/>
    <ds:schemaRef ds:uri="http://schemas.microsoft.com/office/2006/metadata/properties"/>
    <ds:schemaRef ds:uri="http://purl.org/dc/dcmitype/"/>
    <ds:schemaRef ds:uri="http://purl.org/dc/terms/"/>
    <ds:schemaRef ds:uri="http://schemas.openxmlformats.org/package/2006/metadata/core-properties"/>
    <ds:schemaRef ds:uri="http://schemas.microsoft.com/office/2006/documentManagement/types"/>
    <ds:schemaRef ds:uri="c34af464-7aa1-4edd-9be4-83dffc1cb926"/>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686AC9E6-93EC-408A-81EA-765D121FF0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9810</TotalTime>
  <Words>203</Words>
  <Application>Microsoft Office PowerPoint</Application>
  <PresentationFormat>On-screen Show (4:3)</PresentationFormat>
  <Paragraphs>19</Paragraphs>
  <Slides>4</Slides>
  <Notes>2</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4</vt:i4>
      </vt:variant>
    </vt:vector>
  </HeadingPairs>
  <TitlesOfParts>
    <vt:vector size="9" baseType="lpstr">
      <vt:lpstr>Arial</vt:lpstr>
      <vt:lpstr>Calibri</vt:lpstr>
      <vt:lpstr>1_Custom Design</vt:lpstr>
      <vt:lpstr>Office Theme</vt:lpstr>
      <vt:lpstr>Custom Design</vt:lpstr>
      <vt:lpstr>PowerPoint Presentation</vt:lpstr>
      <vt:lpstr>RMGRR to Correct Transcription of RMGRR134</vt:lpstr>
      <vt:lpstr>RMGRR to Correct Transcription of RMGRR134</vt:lpstr>
      <vt:lpstr>PowerPoint Presentation</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Roberts, Randy</cp:lastModifiedBy>
  <cp:revision>427</cp:revision>
  <cp:lastPrinted>2016-07-18T19:58:10Z</cp:lastPrinted>
  <dcterms:created xsi:type="dcterms:W3CDTF">2016-01-21T15:20:31Z</dcterms:created>
  <dcterms:modified xsi:type="dcterms:W3CDTF">2017-04-28T20:22:31Z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